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6858000" cy="5143500"/>
  <p:notesSz cx="6858000" cy="9144000"/>
  <p:embeddedFontLst>
    <p:embeddedFont>
      <p:font typeface="Roboto Condensed" panose="020B0604020202020204" charset="0"/>
      <p:regular r:id="rId19"/>
      <p:bold r:id="rId20"/>
      <p:italic r:id="rId21"/>
      <p:boldItalic r:id="rId22"/>
    </p:embeddedFont>
    <p:embeddedFont>
      <p:font typeface="Franklin Gothic" panose="020B0604020202020204" charset="0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Roboto Mono" panose="020B0604020202020204" charset="0"/>
      <p:regular r:id="rId28"/>
      <p:bold r:id="rId29"/>
      <p:italic r:id="rId30"/>
      <p:boldItalic r:id="rId31"/>
    </p:embeddedFont>
    <p:embeddedFont>
      <p:font typeface="Bebas Neue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jpSvjPOAncSicbQ7CzdAhdJlRL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483" y="77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8" name="Google Shape;20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6" name="Google Shape;21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4" name="Google Shape;22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2" name="Google Shape;23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0" name="Google Shape;24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8" name="Google Shape;248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4" name="Google Shape;14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2" name="Google Shape;1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0" name="Google Shape;16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8" name="Google Shape;16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6" name="Google Shape;17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" name="Google Shape;18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2" name="Google Shape;19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4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2"/>
          <p:cNvSpPr txBox="1">
            <a:spLocks noGrp="1"/>
          </p:cNvSpPr>
          <p:nvPr>
            <p:ph type="body" idx="1"/>
          </p:nvPr>
        </p:nvSpPr>
        <p:spPr>
          <a:xfrm>
            <a:off x="233775" y="4230575"/>
            <a:ext cx="44991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62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3"/>
          <p:cNvSpPr txBox="1">
            <a:spLocks noGrp="1"/>
          </p:cNvSpPr>
          <p:nvPr>
            <p:ph type="title" hasCustomPrompt="1"/>
          </p:nvPr>
        </p:nvSpPr>
        <p:spPr>
          <a:xfrm>
            <a:off x="233775" y="1106125"/>
            <a:ext cx="639045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9pPr>
          </a:lstStyle>
          <a:p>
            <a:r>
              <a:t>xx%</a:t>
            </a:r>
          </a:p>
        </p:txBody>
      </p:sp>
      <p:sp>
        <p:nvSpPr>
          <p:cNvPr id="48" name="Google Shape;48;p63"/>
          <p:cNvSpPr txBox="1">
            <a:spLocks noGrp="1"/>
          </p:cNvSpPr>
          <p:nvPr>
            <p:ph type="body" idx="1"/>
          </p:nvPr>
        </p:nvSpPr>
        <p:spPr>
          <a:xfrm>
            <a:off x="233775" y="3152225"/>
            <a:ext cx="639045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63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">
  <p:cSld name="Título y objetos 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/>
          <p:nvPr/>
        </p:nvSpPr>
        <p:spPr>
          <a:xfrm>
            <a:off x="1029731" y="159544"/>
            <a:ext cx="3604725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56" name="Google Shape;56;p31"/>
          <p:cNvSpPr/>
          <p:nvPr/>
        </p:nvSpPr>
        <p:spPr>
          <a:xfrm>
            <a:off x="578138" y="159544"/>
            <a:ext cx="677700" cy="609900"/>
          </a:xfrm>
          <a:prstGeom prst="parallelogram">
            <a:avLst>
              <a:gd name="adj" fmla="val 45310"/>
            </a:avLst>
          </a:prstGeom>
          <a:solidFill>
            <a:srgbClr val="818990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31"/>
          <p:cNvSpPr/>
          <p:nvPr/>
        </p:nvSpPr>
        <p:spPr>
          <a:xfrm>
            <a:off x="109817" y="159544"/>
            <a:ext cx="6777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31"/>
          <p:cNvSpPr txBox="1">
            <a:spLocks noGrp="1"/>
          </p:cNvSpPr>
          <p:nvPr>
            <p:ph type="title"/>
          </p:nvPr>
        </p:nvSpPr>
        <p:spPr>
          <a:xfrm>
            <a:off x="1322774" y="159544"/>
            <a:ext cx="321615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59" name="Google Shape;59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34512" y="292061"/>
            <a:ext cx="1545019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31"/>
          <p:cNvSpPr txBox="1">
            <a:spLocks noGrp="1"/>
          </p:cNvSpPr>
          <p:nvPr>
            <p:ph type="body" idx="1"/>
          </p:nvPr>
        </p:nvSpPr>
        <p:spPr>
          <a:xfrm>
            <a:off x="220613" y="913950"/>
            <a:ext cx="6416775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18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15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3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9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7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4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61" name="Google Shape;61;p31"/>
          <p:cNvSpPr txBox="1"/>
          <p:nvPr/>
        </p:nvSpPr>
        <p:spPr>
          <a:xfrm>
            <a:off x="51863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9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9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6">
  <p:cSld name="OBJECT_1_1_1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2"/>
          <p:cNvSpPr/>
          <p:nvPr/>
        </p:nvSpPr>
        <p:spPr>
          <a:xfrm>
            <a:off x="578138" y="159544"/>
            <a:ext cx="677700" cy="609900"/>
          </a:xfrm>
          <a:prstGeom prst="parallelogram">
            <a:avLst>
              <a:gd name="adj" fmla="val 4531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42"/>
          <p:cNvSpPr/>
          <p:nvPr/>
        </p:nvSpPr>
        <p:spPr>
          <a:xfrm>
            <a:off x="109817" y="159544"/>
            <a:ext cx="6777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lt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34512" y="292061"/>
            <a:ext cx="1545019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42"/>
          <p:cNvSpPr txBox="1">
            <a:spLocks noGrp="1"/>
          </p:cNvSpPr>
          <p:nvPr>
            <p:ph type="body" idx="1"/>
          </p:nvPr>
        </p:nvSpPr>
        <p:spPr>
          <a:xfrm>
            <a:off x="220613" y="913950"/>
            <a:ext cx="6416775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18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15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3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9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7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4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67" name="Google Shape;67;p42"/>
          <p:cNvSpPr/>
          <p:nvPr/>
        </p:nvSpPr>
        <p:spPr>
          <a:xfrm>
            <a:off x="1029731" y="159544"/>
            <a:ext cx="3604725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68" name="Google Shape;68;p42"/>
          <p:cNvSpPr txBox="1">
            <a:spLocks noGrp="1"/>
          </p:cNvSpPr>
          <p:nvPr>
            <p:ph type="title"/>
          </p:nvPr>
        </p:nvSpPr>
        <p:spPr>
          <a:xfrm>
            <a:off x="1322774" y="159544"/>
            <a:ext cx="321615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42"/>
          <p:cNvSpPr txBox="1"/>
          <p:nvPr/>
        </p:nvSpPr>
        <p:spPr>
          <a:xfrm>
            <a:off x="51863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9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9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7">
  <p:cSld name="TITLE_3_2_2">
    <p:bg>
      <p:bgPr>
        <a:solidFill>
          <a:schemeClr val="dk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3"/>
          <p:cNvSpPr txBox="1">
            <a:spLocks noGrp="1"/>
          </p:cNvSpPr>
          <p:nvPr>
            <p:ph type="title"/>
          </p:nvPr>
        </p:nvSpPr>
        <p:spPr>
          <a:xfrm>
            <a:off x="2253431" y="2607113"/>
            <a:ext cx="4496850" cy="1202400"/>
          </a:xfrm>
          <a:prstGeom prst="rect">
            <a:avLst/>
          </a:prstGeom>
          <a:solidFill>
            <a:srgbClr val="898B9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9pPr>
          </a:lstStyle>
          <a:p>
            <a:endParaRPr/>
          </a:p>
        </p:txBody>
      </p:sp>
      <p:sp>
        <p:nvSpPr>
          <p:cNvPr id="72" name="Google Shape;72;p43"/>
          <p:cNvSpPr/>
          <p:nvPr/>
        </p:nvSpPr>
        <p:spPr>
          <a:xfrm rot="10800000" flipH="1">
            <a:off x="0" y="2314"/>
            <a:ext cx="363816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013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3" name="Google Shape;73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82981" y="139723"/>
            <a:ext cx="2144335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43" descr="Una caricatura de una ciuda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9870" r="6482"/>
          <a:stretch/>
        </p:blipFill>
        <p:spPr>
          <a:xfrm>
            <a:off x="1" y="9"/>
            <a:ext cx="2649975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7">
  <p:cSld name="OBJECT_1_1_1_1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4"/>
          <p:cNvSpPr/>
          <p:nvPr/>
        </p:nvSpPr>
        <p:spPr>
          <a:xfrm>
            <a:off x="578138" y="159544"/>
            <a:ext cx="677700" cy="609900"/>
          </a:xfrm>
          <a:prstGeom prst="parallelogram">
            <a:avLst>
              <a:gd name="adj" fmla="val 45310"/>
            </a:avLst>
          </a:prstGeom>
          <a:solidFill>
            <a:srgbClr val="172841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4"/>
          <p:cNvSpPr/>
          <p:nvPr/>
        </p:nvSpPr>
        <p:spPr>
          <a:xfrm>
            <a:off x="109817" y="159544"/>
            <a:ext cx="6777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dk1"/>
              </a:gs>
              <a:gs pos="100000">
                <a:schemeClr val="dk1"/>
              </a:gs>
            </a:gsLst>
            <a:lin ang="0" scaled="0"/>
          </a:gra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" name="Google Shape;78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34512" y="292061"/>
            <a:ext cx="1545019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44"/>
          <p:cNvSpPr txBox="1">
            <a:spLocks noGrp="1"/>
          </p:cNvSpPr>
          <p:nvPr>
            <p:ph type="body" idx="1"/>
          </p:nvPr>
        </p:nvSpPr>
        <p:spPr>
          <a:xfrm>
            <a:off x="220613" y="913950"/>
            <a:ext cx="6416775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18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15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3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9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7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4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80" name="Google Shape;80;p44"/>
          <p:cNvSpPr/>
          <p:nvPr/>
        </p:nvSpPr>
        <p:spPr>
          <a:xfrm>
            <a:off x="1029731" y="159544"/>
            <a:ext cx="3604725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1" name="Google Shape;81;p44"/>
          <p:cNvSpPr txBox="1">
            <a:spLocks noGrp="1"/>
          </p:cNvSpPr>
          <p:nvPr>
            <p:ph type="title"/>
          </p:nvPr>
        </p:nvSpPr>
        <p:spPr>
          <a:xfrm>
            <a:off x="1322774" y="159544"/>
            <a:ext cx="321615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4"/>
          <p:cNvSpPr txBox="1"/>
          <p:nvPr/>
        </p:nvSpPr>
        <p:spPr>
          <a:xfrm>
            <a:off x="51863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9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9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8">
  <p:cSld name="TITLE_3_2_1_1">
    <p:bg>
      <p:bgPr>
        <a:solidFill>
          <a:schemeClr val="accent5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5"/>
          <p:cNvSpPr/>
          <p:nvPr/>
        </p:nvSpPr>
        <p:spPr>
          <a:xfrm rot="10800000" flipH="1">
            <a:off x="0" y="2314"/>
            <a:ext cx="363816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013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45" descr="Imagen que contiene persona, foto, hombre, mujer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 r="16350"/>
          <a:stretch/>
        </p:blipFill>
        <p:spPr>
          <a:xfrm>
            <a:off x="1" y="9"/>
            <a:ext cx="2649975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86" name="Google Shape;86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82981" y="139723"/>
            <a:ext cx="2144335" cy="45097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45"/>
          <p:cNvSpPr txBox="1">
            <a:spLocks noGrp="1"/>
          </p:cNvSpPr>
          <p:nvPr>
            <p:ph type="title"/>
          </p:nvPr>
        </p:nvSpPr>
        <p:spPr>
          <a:xfrm>
            <a:off x="2253431" y="2607113"/>
            <a:ext cx="4496850" cy="1202400"/>
          </a:xfrm>
          <a:prstGeom prst="rect">
            <a:avLst/>
          </a:prstGeom>
          <a:solidFill>
            <a:srgbClr val="898B90">
              <a:alpha val="67843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8">
  <p:cSld name="OBJECT_1_1_1_1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6"/>
          <p:cNvSpPr/>
          <p:nvPr/>
        </p:nvSpPr>
        <p:spPr>
          <a:xfrm>
            <a:off x="578138" y="159544"/>
            <a:ext cx="677700" cy="609900"/>
          </a:xfrm>
          <a:prstGeom prst="parallelogram">
            <a:avLst>
              <a:gd name="adj" fmla="val 4531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46"/>
          <p:cNvSpPr/>
          <p:nvPr/>
        </p:nvSpPr>
        <p:spPr>
          <a:xfrm>
            <a:off x="109817" y="159544"/>
            <a:ext cx="6777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5"/>
              </a:gs>
              <a:gs pos="100000">
                <a:schemeClr val="accent5"/>
              </a:gs>
            </a:gsLst>
            <a:lin ang="0" scaled="0"/>
          </a:gra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34512" y="292061"/>
            <a:ext cx="1545019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46"/>
          <p:cNvSpPr txBox="1">
            <a:spLocks noGrp="1"/>
          </p:cNvSpPr>
          <p:nvPr>
            <p:ph type="body" idx="1"/>
          </p:nvPr>
        </p:nvSpPr>
        <p:spPr>
          <a:xfrm>
            <a:off x="220613" y="913950"/>
            <a:ext cx="6416775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18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15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3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9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7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4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93" name="Google Shape;93;p46"/>
          <p:cNvSpPr/>
          <p:nvPr/>
        </p:nvSpPr>
        <p:spPr>
          <a:xfrm>
            <a:off x="1029731" y="159544"/>
            <a:ext cx="3604725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4" name="Google Shape;94;p46"/>
          <p:cNvSpPr txBox="1">
            <a:spLocks noGrp="1"/>
          </p:cNvSpPr>
          <p:nvPr>
            <p:ph type="title"/>
          </p:nvPr>
        </p:nvSpPr>
        <p:spPr>
          <a:xfrm>
            <a:off x="1322774" y="159544"/>
            <a:ext cx="321615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6"/>
          <p:cNvSpPr txBox="1"/>
          <p:nvPr/>
        </p:nvSpPr>
        <p:spPr>
          <a:xfrm>
            <a:off x="51863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9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9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9">
  <p:cSld name="TITLE_3_3_1">
    <p:bg>
      <p:bgPr>
        <a:solidFill>
          <a:schemeClr val="accent6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7"/>
          <p:cNvSpPr/>
          <p:nvPr/>
        </p:nvSpPr>
        <p:spPr>
          <a:xfrm rot="10800000" flipH="1">
            <a:off x="0" y="2314"/>
            <a:ext cx="363816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013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82981" y="139723"/>
            <a:ext cx="2144335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47" descr="Una caricatura de una ciuda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9870" r="6482"/>
          <a:stretch/>
        </p:blipFill>
        <p:spPr>
          <a:xfrm>
            <a:off x="1" y="9"/>
            <a:ext cx="2649975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0" name="Google Shape;100;p47"/>
          <p:cNvSpPr txBox="1">
            <a:spLocks noGrp="1"/>
          </p:cNvSpPr>
          <p:nvPr>
            <p:ph type="title"/>
          </p:nvPr>
        </p:nvSpPr>
        <p:spPr>
          <a:xfrm>
            <a:off x="2253431" y="2607113"/>
            <a:ext cx="4496850" cy="1202400"/>
          </a:xfrm>
          <a:prstGeom prst="rect">
            <a:avLst/>
          </a:prstGeom>
          <a:solidFill>
            <a:srgbClr val="898B90">
              <a:alpha val="67843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9">
  <p:cSld name="OBJECT_1_1_1_1_3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8"/>
          <p:cNvSpPr/>
          <p:nvPr/>
        </p:nvSpPr>
        <p:spPr>
          <a:xfrm>
            <a:off x="578138" y="159544"/>
            <a:ext cx="677700" cy="609900"/>
          </a:xfrm>
          <a:prstGeom prst="parallelogram">
            <a:avLst>
              <a:gd name="adj" fmla="val 4531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48"/>
          <p:cNvSpPr/>
          <p:nvPr/>
        </p:nvSpPr>
        <p:spPr>
          <a:xfrm>
            <a:off x="109817" y="159544"/>
            <a:ext cx="6777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6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34512" y="292061"/>
            <a:ext cx="1545019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48"/>
          <p:cNvSpPr txBox="1">
            <a:spLocks noGrp="1"/>
          </p:cNvSpPr>
          <p:nvPr>
            <p:ph type="body" idx="1"/>
          </p:nvPr>
        </p:nvSpPr>
        <p:spPr>
          <a:xfrm>
            <a:off x="220613" y="913950"/>
            <a:ext cx="6416775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18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15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3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9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7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4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106" name="Google Shape;106;p48"/>
          <p:cNvSpPr/>
          <p:nvPr/>
        </p:nvSpPr>
        <p:spPr>
          <a:xfrm>
            <a:off x="1029731" y="159544"/>
            <a:ext cx="3604725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7" name="Google Shape;107;p48"/>
          <p:cNvSpPr txBox="1">
            <a:spLocks noGrp="1"/>
          </p:cNvSpPr>
          <p:nvPr>
            <p:ph type="title"/>
          </p:nvPr>
        </p:nvSpPr>
        <p:spPr>
          <a:xfrm>
            <a:off x="1322774" y="159544"/>
            <a:ext cx="321615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8"/>
          <p:cNvSpPr txBox="1"/>
          <p:nvPr/>
        </p:nvSpPr>
        <p:spPr>
          <a:xfrm>
            <a:off x="51863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9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9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4"/>
          <p:cNvSpPr txBox="1">
            <a:spLocks noGrp="1"/>
          </p:cNvSpPr>
          <p:nvPr>
            <p:ph type="ctrTitle"/>
          </p:nvPr>
        </p:nvSpPr>
        <p:spPr>
          <a:xfrm>
            <a:off x="233781" y="744575"/>
            <a:ext cx="639045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endParaRPr/>
          </a:p>
        </p:txBody>
      </p:sp>
      <p:sp>
        <p:nvSpPr>
          <p:cNvPr id="13" name="Google Shape;13;p54"/>
          <p:cNvSpPr txBox="1">
            <a:spLocks noGrp="1"/>
          </p:cNvSpPr>
          <p:nvPr>
            <p:ph type="subTitle" idx="1"/>
          </p:nvPr>
        </p:nvSpPr>
        <p:spPr>
          <a:xfrm>
            <a:off x="233775" y="2834125"/>
            <a:ext cx="639045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9pPr>
          </a:lstStyle>
          <a:p>
            <a:endParaRPr/>
          </a:p>
        </p:txBody>
      </p:sp>
      <p:sp>
        <p:nvSpPr>
          <p:cNvPr id="14" name="Google Shape;14;p54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0">
  <p:cSld name="TITLE_3_4_1">
    <p:bg>
      <p:bgPr>
        <a:solidFill>
          <a:srgbClr val="733814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9"/>
          <p:cNvSpPr/>
          <p:nvPr/>
        </p:nvSpPr>
        <p:spPr>
          <a:xfrm rot="10800000" flipH="1">
            <a:off x="0" y="2314"/>
            <a:ext cx="363816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013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82981" y="139723"/>
            <a:ext cx="2144335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49" descr="Imagen que contiene persona, foto, hombre, mujer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r="16350"/>
          <a:stretch/>
        </p:blipFill>
        <p:spPr>
          <a:xfrm>
            <a:off x="1" y="9"/>
            <a:ext cx="2649975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3" name="Google Shape;113;p49"/>
          <p:cNvSpPr txBox="1">
            <a:spLocks noGrp="1"/>
          </p:cNvSpPr>
          <p:nvPr>
            <p:ph type="title"/>
          </p:nvPr>
        </p:nvSpPr>
        <p:spPr>
          <a:xfrm>
            <a:off x="2253431" y="2607113"/>
            <a:ext cx="4496850" cy="1202400"/>
          </a:xfrm>
          <a:prstGeom prst="rect">
            <a:avLst/>
          </a:prstGeom>
          <a:solidFill>
            <a:srgbClr val="898B90">
              <a:alpha val="67843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0">
  <p:cSld name="OBJECT_1_1_1_1_4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0"/>
          <p:cNvSpPr/>
          <p:nvPr/>
        </p:nvSpPr>
        <p:spPr>
          <a:xfrm>
            <a:off x="578138" y="159544"/>
            <a:ext cx="677700" cy="609900"/>
          </a:xfrm>
          <a:prstGeom prst="parallelogram">
            <a:avLst>
              <a:gd name="adj" fmla="val 45310"/>
            </a:avLst>
          </a:prstGeom>
          <a:solidFill>
            <a:srgbClr val="733814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50"/>
          <p:cNvSpPr/>
          <p:nvPr/>
        </p:nvSpPr>
        <p:spPr>
          <a:xfrm>
            <a:off x="109817" y="159544"/>
            <a:ext cx="6777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rgbClr val="733814"/>
              </a:gs>
              <a:gs pos="100000">
                <a:srgbClr val="733814"/>
              </a:gs>
            </a:gsLst>
            <a:lin ang="0" scaled="0"/>
          </a:gra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34512" y="292061"/>
            <a:ext cx="1545019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0"/>
          <p:cNvSpPr txBox="1">
            <a:spLocks noGrp="1"/>
          </p:cNvSpPr>
          <p:nvPr>
            <p:ph type="body" idx="1"/>
          </p:nvPr>
        </p:nvSpPr>
        <p:spPr>
          <a:xfrm>
            <a:off x="220613" y="913950"/>
            <a:ext cx="6416775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18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15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3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9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7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4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119" name="Google Shape;119;p50"/>
          <p:cNvSpPr/>
          <p:nvPr/>
        </p:nvSpPr>
        <p:spPr>
          <a:xfrm>
            <a:off x="1029731" y="159544"/>
            <a:ext cx="3604725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20" name="Google Shape;120;p50"/>
          <p:cNvSpPr txBox="1">
            <a:spLocks noGrp="1"/>
          </p:cNvSpPr>
          <p:nvPr>
            <p:ph type="title"/>
          </p:nvPr>
        </p:nvSpPr>
        <p:spPr>
          <a:xfrm>
            <a:off x="1322774" y="159544"/>
            <a:ext cx="321615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50"/>
          <p:cNvSpPr txBox="1"/>
          <p:nvPr/>
        </p:nvSpPr>
        <p:spPr>
          <a:xfrm>
            <a:off x="51863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9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9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1">
  <p:cSld name="TITLE_3_5_1">
    <p:bg>
      <p:bgPr>
        <a:solidFill>
          <a:srgbClr val="6C7A8A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1"/>
          <p:cNvSpPr/>
          <p:nvPr/>
        </p:nvSpPr>
        <p:spPr>
          <a:xfrm rot="10800000" flipH="1">
            <a:off x="0" y="2314"/>
            <a:ext cx="3638161" cy="430281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013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82981" y="139723"/>
            <a:ext cx="2144335" cy="45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51" descr="Una caricatura de una ciuda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9870" r="6482"/>
          <a:stretch/>
        </p:blipFill>
        <p:spPr>
          <a:xfrm>
            <a:off x="1" y="9"/>
            <a:ext cx="2649975" cy="4192175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6" name="Google Shape;126;p51"/>
          <p:cNvSpPr txBox="1">
            <a:spLocks noGrp="1"/>
          </p:cNvSpPr>
          <p:nvPr>
            <p:ph type="title"/>
          </p:nvPr>
        </p:nvSpPr>
        <p:spPr>
          <a:xfrm>
            <a:off x="2253431" y="2607113"/>
            <a:ext cx="4496850" cy="1202400"/>
          </a:xfrm>
          <a:prstGeom prst="rect">
            <a:avLst/>
          </a:prstGeom>
          <a:solidFill>
            <a:srgbClr val="898B90">
              <a:alpha val="67843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1">
  <p:cSld name="OBJECT_1_1_1_1_5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2"/>
          <p:cNvSpPr/>
          <p:nvPr/>
        </p:nvSpPr>
        <p:spPr>
          <a:xfrm>
            <a:off x="578138" y="159544"/>
            <a:ext cx="677700" cy="609900"/>
          </a:xfrm>
          <a:prstGeom prst="parallelogram">
            <a:avLst>
              <a:gd name="adj" fmla="val 45310"/>
            </a:avLst>
          </a:prstGeom>
          <a:solidFill>
            <a:srgbClr val="6C7A8A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2"/>
          <p:cNvSpPr/>
          <p:nvPr/>
        </p:nvSpPr>
        <p:spPr>
          <a:xfrm>
            <a:off x="109817" y="159544"/>
            <a:ext cx="677700" cy="6099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rgbClr val="6C7A8A"/>
              </a:gs>
              <a:gs pos="100000">
                <a:srgbClr val="6C7A8A"/>
              </a:gs>
            </a:gsLst>
            <a:lin ang="0" scaled="0"/>
          </a:gra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34512" y="292061"/>
            <a:ext cx="1545019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52"/>
          <p:cNvSpPr txBox="1">
            <a:spLocks noGrp="1"/>
          </p:cNvSpPr>
          <p:nvPr>
            <p:ph type="body" idx="1"/>
          </p:nvPr>
        </p:nvSpPr>
        <p:spPr>
          <a:xfrm>
            <a:off x="220613" y="913950"/>
            <a:ext cx="6416775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1800" i="0" u="none" strike="noStrike" cap="non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15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3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9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7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45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132" name="Google Shape;132;p52"/>
          <p:cNvSpPr/>
          <p:nvPr/>
        </p:nvSpPr>
        <p:spPr>
          <a:xfrm>
            <a:off x="1029731" y="159544"/>
            <a:ext cx="3604725" cy="6099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52"/>
          <p:cNvSpPr txBox="1">
            <a:spLocks noGrp="1"/>
          </p:cNvSpPr>
          <p:nvPr>
            <p:ph type="title"/>
          </p:nvPr>
        </p:nvSpPr>
        <p:spPr>
          <a:xfrm>
            <a:off x="1322774" y="159544"/>
            <a:ext cx="321615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52"/>
          <p:cNvSpPr txBox="1"/>
          <p:nvPr/>
        </p:nvSpPr>
        <p:spPr>
          <a:xfrm>
            <a:off x="51863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" sz="9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‹Nº›</a:t>
            </a:fld>
            <a:endParaRPr sz="900" b="0" i="0" u="none" strike="noStrike" cap="non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5"/>
          <p:cNvSpPr txBox="1">
            <a:spLocks noGrp="1"/>
          </p:cNvSpPr>
          <p:nvPr>
            <p:ph type="title"/>
          </p:nvPr>
        </p:nvSpPr>
        <p:spPr>
          <a:xfrm>
            <a:off x="233775" y="2150850"/>
            <a:ext cx="639045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700"/>
            </a:lvl9pPr>
          </a:lstStyle>
          <a:p>
            <a:endParaRPr/>
          </a:p>
        </p:txBody>
      </p:sp>
      <p:sp>
        <p:nvSpPr>
          <p:cNvPr id="17" name="Google Shape;17;p55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6"/>
          <p:cNvSpPr txBox="1">
            <a:spLocks noGrp="1"/>
          </p:cNvSpPr>
          <p:nvPr>
            <p:ph type="title"/>
          </p:nvPr>
        </p:nvSpPr>
        <p:spPr>
          <a:xfrm>
            <a:off x="233775" y="445025"/>
            <a:ext cx="63904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6"/>
          <p:cNvSpPr txBox="1">
            <a:spLocks noGrp="1"/>
          </p:cNvSpPr>
          <p:nvPr>
            <p:ph type="body" idx="1"/>
          </p:nvPr>
        </p:nvSpPr>
        <p:spPr>
          <a:xfrm>
            <a:off x="233775" y="1152475"/>
            <a:ext cx="63904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56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7"/>
          <p:cNvSpPr txBox="1">
            <a:spLocks noGrp="1"/>
          </p:cNvSpPr>
          <p:nvPr>
            <p:ph type="title"/>
          </p:nvPr>
        </p:nvSpPr>
        <p:spPr>
          <a:xfrm>
            <a:off x="233775" y="445025"/>
            <a:ext cx="63904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7"/>
          <p:cNvSpPr txBox="1">
            <a:spLocks noGrp="1"/>
          </p:cNvSpPr>
          <p:nvPr>
            <p:ph type="body" idx="1"/>
          </p:nvPr>
        </p:nvSpPr>
        <p:spPr>
          <a:xfrm>
            <a:off x="233775" y="1152475"/>
            <a:ext cx="2999925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914400" lvl="1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2pPr>
            <a:lvl3pPr marL="1371600" lvl="2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3pPr>
            <a:lvl4pPr marL="1828800" lvl="3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4pPr>
            <a:lvl5pPr marL="2286000" lvl="4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5pPr>
            <a:lvl6pPr marL="2743200" lvl="5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6pPr>
            <a:lvl7pPr marL="3200400" lvl="6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7pPr>
            <a:lvl8pPr marL="3657600" lvl="7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8pPr>
            <a:lvl9pPr marL="4114800" lvl="8" indent="-30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200"/>
              <a:buChar char="■"/>
              <a:defRPr sz="900"/>
            </a:lvl9pPr>
          </a:lstStyle>
          <a:p>
            <a:endParaRPr/>
          </a:p>
        </p:txBody>
      </p:sp>
      <p:sp>
        <p:nvSpPr>
          <p:cNvPr id="25" name="Google Shape;25;p57"/>
          <p:cNvSpPr txBox="1">
            <a:spLocks noGrp="1"/>
          </p:cNvSpPr>
          <p:nvPr>
            <p:ph type="body" idx="2"/>
          </p:nvPr>
        </p:nvSpPr>
        <p:spPr>
          <a:xfrm>
            <a:off x="3624300" y="1152475"/>
            <a:ext cx="2999925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marL="914400" lvl="1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2pPr>
            <a:lvl3pPr marL="1371600" lvl="2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3pPr>
            <a:lvl4pPr marL="1828800" lvl="3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4pPr>
            <a:lvl5pPr marL="2286000" lvl="4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5pPr>
            <a:lvl6pPr marL="2743200" lvl="5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6pPr>
            <a:lvl7pPr marL="3200400" lvl="6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7pPr>
            <a:lvl8pPr marL="3657600" lvl="7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8pPr>
            <a:lvl9pPr marL="4114800" lvl="8" indent="-30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200"/>
              <a:buChar char="■"/>
              <a:defRPr sz="900"/>
            </a:lvl9pPr>
          </a:lstStyle>
          <a:p>
            <a:endParaRPr/>
          </a:p>
        </p:txBody>
      </p:sp>
      <p:sp>
        <p:nvSpPr>
          <p:cNvPr id="26" name="Google Shape;26;p57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8"/>
          <p:cNvSpPr txBox="1">
            <a:spLocks noGrp="1"/>
          </p:cNvSpPr>
          <p:nvPr>
            <p:ph type="title"/>
          </p:nvPr>
        </p:nvSpPr>
        <p:spPr>
          <a:xfrm>
            <a:off x="233775" y="445025"/>
            <a:ext cx="63904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8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9"/>
          <p:cNvSpPr txBox="1">
            <a:spLocks noGrp="1"/>
          </p:cNvSpPr>
          <p:nvPr>
            <p:ph type="title"/>
          </p:nvPr>
        </p:nvSpPr>
        <p:spPr>
          <a:xfrm>
            <a:off x="233775" y="555600"/>
            <a:ext cx="2106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59"/>
          <p:cNvSpPr txBox="1">
            <a:spLocks noGrp="1"/>
          </p:cNvSpPr>
          <p:nvPr>
            <p:ph type="body" idx="1"/>
          </p:nvPr>
        </p:nvSpPr>
        <p:spPr>
          <a:xfrm>
            <a:off x="233775" y="1389600"/>
            <a:ext cx="2106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900"/>
            </a:lvl1pPr>
            <a:lvl2pPr marL="914400" lvl="1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2pPr>
            <a:lvl3pPr marL="1371600" lvl="2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3pPr>
            <a:lvl4pPr marL="1828800" lvl="3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4pPr>
            <a:lvl5pPr marL="2286000" lvl="4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5pPr>
            <a:lvl6pPr marL="2743200" lvl="5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■"/>
              <a:defRPr sz="900"/>
            </a:lvl6pPr>
            <a:lvl7pPr marL="3200400" lvl="6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  <a:defRPr sz="900"/>
            </a:lvl7pPr>
            <a:lvl8pPr marL="3657600" lvl="7" indent="-3048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○"/>
              <a:defRPr sz="900"/>
            </a:lvl8pPr>
            <a:lvl9pPr marL="4114800" lvl="8" indent="-3048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200"/>
              <a:buChar char="■"/>
              <a:defRPr sz="900"/>
            </a:lvl9pPr>
          </a:lstStyle>
          <a:p>
            <a:endParaRPr/>
          </a:p>
        </p:txBody>
      </p:sp>
      <p:sp>
        <p:nvSpPr>
          <p:cNvPr id="33" name="Google Shape;33;p59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0"/>
          <p:cNvSpPr txBox="1">
            <a:spLocks noGrp="1"/>
          </p:cNvSpPr>
          <p:nvPr>
            <p:ph type="title"/>
          </p:nvPr>
        </p:nvSpPr>
        <p:spPr>
          <a:xfrm>
            <a:off x="367688" y="450150"/>
            <a:ext cx="477585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9pPr>
          </a:lstStyle>
          <a:p>
            <a:endParaRPr/>
          </a:p>
        </p:txBody>
      </p:sp>
      <p:sp>
        <p:nvSpPr>
          <p:cNvPr id="36" name="Google Shape;36;p60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1"/>
          <p:cNvSpPr/>
          <p:nvPr/>
        </p:nvSpPr>
        <p:spPr>
          <a:xfrm>
            <a:off x="3429000" y="-125"/>
            <a:ext cx="3429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68550" rIns="68550" bIns="685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61"/>
          <p:cNvSpPr txBox="1">
            <a:spLocks noGrp="1"/>
          </p:cNvSpPr>
          <p:nvPr>
            <p:ph type="title"/>
          </p:nvPr>
        </p:nvSpPr>
        <p:spPr>
          <a:xfrm>
            <a:off x="199125" y="1233175"/>
            <a:ext cx="30339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150"/>
            </a:lvl9pPr>
          </a:lstStyle>
          <a:p>
            <a:endParaRPr/>
          </a:p>
        </p:txBody>
      </p:sp>
      <p:sp>
        <p:nvSpPr>
          <p:cNvPr id="40" name="Google Shape;40;p61"/>
          <p:cNvSpPr txBox="1">
            <a:spLocks noGrp="1"/>
          </p:cNvSpPr>
          <p:nvPr>
            <p:ph type="subTitle" idx="1"/>
          </p:nvPr>
        </p:nvSpPr>
        <p:spPr>
          <a:xfrm>
            <a:off x="199125" y="2803075"/>
            <a:ext cx="30339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75"/>
            </a:lvl9pPr>
          </a:lstStyle>
          <a:p>
            <a:endParaRPr/>
          </a:p>
        </p:txBody>
      </p:sp>
      <p:sp>
        <p:nvSpPr>
          <p:cNvPr id="41" name="Google Shape;41;p61"/>
          <p:cNvSpPr txBox="1">
            <a:spLocks noGrp="1"/>
          </p:cNvSpPr>
          <p:nvPr>
            <p:ph type="body" idx="2"/>
          </p:nvPr>
        </p:nvSpPr>
        <p:spPr>
          <a:xfrm>
            <a:off x="3704625" y="724075"/>
            <a:ext cx="287775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61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3"/>
          <p:cNvSpPr txBox="1">
            <a:spLocks noGrp="1"/>
          </p:cNvSpPr>
          <p:nvPr>
            <p:ph type="title"/>
          </p:nvPr>
        </p:nvSpPr>
        <p:spPr>
          <a:xfrm>
            <a:off x="233775" y="445025"/>
            <a:ext cx="63904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53"/>
          <p:cNvSpPr txBox="1">
            <a:spLocks noGrp="1"/>
          </p:cNvSpPr>
          <p:nvPr>
            <p:ph type="body" idx="1"/>
          </p:nvPr>
        </p:nvSpPr>
        <p:spPr>
          <a:xfrm>
            <a:off x="233775" y="1152475"/>
            <a:ext cx="63904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0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0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0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0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0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0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0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0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53"/>
          <p:cNvSpPr txBox="1">
            <a:spLocks noGrp="1"/>
          </p:cNvSpPr>
          <p:nvPr>
            <p:ph type="sldNum" idx="12"/>
          </p:nvPr>
        </p:nvSpPr>
        <p:spPr>
          <a:xfrm>
            <a:off x="6354344" y="4663217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Arial"/>
              <a:buNone/>
              <a:defRPr sz="7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8"/>
          <p:cNvSpPr txBox="1">
            <a:spLocks noGrp="1"/>
          </p:cNvSpPr>
          <p:nvPr>
            <p:ph type="body" idx="1"/>
          </p:nvPr>
        </p:nvSpPr>
        <p:spPr>
          <a:xfrm>
            <a:off x="220613" y="913950"/>
            <a:ext cx="6416775" cy="38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b="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b="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sz="14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b="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52" name="Google Shape;52;p28"/>
          <p:cNvSpPr txBox="1">
            <a:spLocks noGrp="1"/>
          </p:cNvSpPr>
          <p:nvPr>
            <p:ph type="sldNum" idx="12"/>
          </p:nvPr>
        </p:nvSpPr>
        <p:spPr>
          <a:xfrm>
            <a:off x="5186363" y="4767263"/>
            <a:ext cx="154305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53" name="Google Shape;53;p28"/>
          <p:cNvSpPr txBox="1">
            <a:spLocks noGrp="1"/>
          </p:cNvSpPr>
          <p:nvPr>
            <p:ph type="title"/>
          </p:nvPr>
        </p:nvSpPr>
        <p:spPr>
          <a:xfrm>
            <a:off x="1322775" y="159544"/>
            <a:ext cx="5063850" cy="6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/>
          <p:nvPr/>
        </p:nvSpPr>
        <p:spPr>
          <a:xfrm>
            <a:off x="1522350" y="1712576"/>
            <a:ext cx="3813299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"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Propuesta Proyecto APT - CRM para Farmacias -</a:t>
            </a:r>
            <a:endParaRPr sz="2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p18"/>
          <p:cNvPicPr preferRelativeResize="0"/>
          <p:nvPr/>
        </p:nvPicPr>
        <p:blipFill rotWithShape="1">
          <a:blip r:embed="rId3">
            <a:alphaModFix/>
          </a:blip>
          <a:srcRect b="37003"/>
          <a:stretch/>
        </p:blipFill>
        <p:spPr>
          <a:xfrm>
            <a:off x="4769315" y="-555667"/>
            <a:ext cx="1764099" cy="111133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8"/>
          <p:cNvSpPr txBox="1"/>
          <p:nvPr/>
        </p:nvSpPr>
        <p:spPr>
          <a:xfrm>
            <a:off x="3669930" y="3311775"/>
            <a:ext cx="309954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Integrantes: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Enrique García (Líder de Proyecto)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Daniel Acevedo (Validador de Mercado)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Bastian Hartal (Desarrollador)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es" sz="1200" b="1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Sede</a:t>
            </a:r>
            <a:r>
              <a:rPr lang="es" sz="12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Duoc UC - Sede Antonio Varas</a:t>
            </a:r>
            <a:endParaRPr sz="1200" b="0" i="1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211" name="Google Shape;211;p21"/>
          <p:cNvSpPr txBox="1"/>
          <p:nvPr/>
        </p:nvSpPr>
        <p:spPr>
          <a:xfrm>
            <a:off x="383850" y="1656050"/>
            <a:ext cx="6739200" cy="1756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Enfoque de Ingeniería Completo</a:t>
            </a:r>
            <a:endParaRPr dirty="0"/>
          </a:p>
          <a:p>
            <a:pPr marL="457200" marR="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Semanas 1-2:</a:t>
            </a:r>
            <a:r>
              <a:rPr lang="e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Análisis sistemas y requerimientos</a:t>
            </a:r>
            <a:endParaRPr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Semanas 3-5:</a:t>
            </a:r>
            <a:r>
              <a:rPr lang="e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Análisis financiero (ROI/VAN/TIR) </a:t>
            </a:r>
            <a:endParaRPr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Semanas 6-7:</a:t>
            </a:r>
            <a:r>
              <a:rPr lang="e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Gestión PMI completa </a:t>
            </a:r>
            <a:r>
              <a:rPr lang="e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 configuración de entornos de desarrollo</a:t>
            </a:r>
            <a:endParaRPr dirty="0"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Semanas 8-10:</a:t>
            </a:r>
            <a:r>
              <a:rPr lang="es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Desarrollo MVP y </a:t>
            </a:r>
            <a:r>
              <a:rPr lang="es" sz="14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validación</a:t>
            </a:r>
            <a:endParaRPr dirty="0"/>
          </a:p>
        </p:txBody>
      </p:sp>
      <p:sp>
        <p:nvSpPr>
          <p:cNvPr id="212" name="Google Shape;212;p21"/>
          <p:cNvSpPr txBox="1"/>
          <p:nvPr/>
        </p:nvSpPr>
        <p:spPr>
          <a:xfrm>
            <a:off x="2059413" y="1142130"/>
            <a:ext cx="3000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Metodología Integrada</a:t>
            </a:r>
            <a:endParaRPr sz="1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1"/>
          <p:cNvSpPr txBox="1"/>
          <p:nvPr/>
        </p:nvSpPr>
        <p:spPr>
          <a:xfrm>
            <a:off x="2394693" y="4583366"/>
            <a:ext cx="210068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Presentador:</a:t>
            </a: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Bastian Hartal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219" name="Google Shape;219;p22"/>
          <p:cNvSpPr txBox="1"/>
          <p:nvPr/>
        </p:nvSpPr>
        <p:spPr>
          <a:xfrm>
            <a:off x="1136973" y="1675307"/>
            <a:ext cx="4341807" cy="219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Metodologías de Gestión de Proyectos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Desarrollaremos: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Cronograma detallado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10 semanas con hitos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Presupuesto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análisis recursos/costos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Matriz riesgos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planes contingencia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Métricas éxito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criterios aceptación</a:t>
            </a:r>
            <a:endParaRPr sz="1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2"/>
          <p:cNvSpPr txBox="1"/>
          <p:nvPr/>
        </p:nvSpPr>
        <p:spPr>
          <a:xfrm>
            <a:off x="2394693" y="1174461"/>
            <a:ext cx="3000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Aplicación PMI</a:t>
            </a:r>
            <a:endParaRPr/>
          </a:p>
        </p:txBody>
      </p:sp>
      <p:sp>
        <p:nvSpPr>
          <p:cNvPr id="221" name="Google Shape;221;p22"/>
          <p:cNvSpPr txBox="1"/>
          <p:nvPr/>
        </p:nvSpPr>
        <p:spPr>
          <a:xfrm>
            <a:off x="2394693" y="4583366"/>
            <a:ext cx="210068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Presentador:</a:t>
            </a: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Bastian Hartal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227" name="Google Shape;227;p23"/>
          <p:cNvSpPr txBox="1"/>
          <p:nvPr/>
        </p:nvSpPr>
        <p:spPr>
          <a:xfrm>
            <a:off x="1136973" y="1675307"/>
            <a:ext cx="4341900" cy="19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Análisis de Viabilidad Económica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Aplicaremos metodologías: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ROI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estimado múltiples escenarios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VAN y TIR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validación inversión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Punto equilibrio</a:t>
            </a:r>
            <a:r>
              <a:rPr lang="es" sz="14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 comercial</a:t>
            </a:r>
            <a:endParaRPr>
              <a:highlight>
                <a:schemeClr val="lt1"/>
              </a:highlight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Análisis sensibilidad</a:t>
            </a:r>
            <a:r>
              <a:rPr lang="es" sz="14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 variables críticas</a:t>
            </a:r>
            <a:endParaRPr sz="1400" b="1" i="0" u="none" strike="noStrike" cap="none"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3"/>
          <p:cNvSpPr txBox="1"/>
          <p:nvPr/>
        </p:nvSpPr>
        <p:spPr>
          <a:xfrm>
            <a:off x="2059413" y="1142130"/>
            <a:ext cx="3000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Modelos Financieros </a:t>
            </a:r>
            <a:endParaRPr/>
          </a:p>
        </p:txBody>
      </p:sp>
      <p:sp>
        <p:nvSpPr>
          <p:cNvPr id="229" name="Google Shape;229;p23"/>
          <p:cNvSpPr txBox="1"/>
          <p:nvPr/>
        </p:nvSpPr>
        <p:spPr>
          <a:xfrm>
            <a:off x="2394693" y="4583366"/>
            <a:ext cx="210068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Presentador:</a:t>
            </a: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Enrique García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235" name="Google Shape;235;p24"/>
          <p:cNvSpPr txBox="1"/>
          <p:nvPr/>
        </p:nvSpPr>
        <p:spPr>
          <a:xfrm>
            <a:off x="1136973" y="1675307"/>
            <a:ext cx="4341900" cy="17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 Final de 10 Semanas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 de negocio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20-25 páginas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MVP funcional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 módulos Django/Angular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Documentación técnica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arquitectura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Modelos financieros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Excel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 PMI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implementado y documentado</a:t>
            </a:r>
            <a:endParaRPr sz="1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4"/>
          <p:cNvSpPr txBox="1"/>
          <p:nvPr/>
        </p:nvSpPr>
        <p:spPr>
          <a:xfrm>
            <a:off x="2059413" y="1142130"/>
            <a:ext cx="3000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Entregables Comprometidos</a:t>
            </a:r>
            <a:endParaRPr/>
          </a:p>
        </p:txBody>
      </p:sp>
      <p:sp>
        <p:nvSpPr>
          <p:cNvPr id="237" name="Google Shape;237;p24"/>
          <p:cNvSpPr txBox="1"/>
          <p:nvPr/>
        </p:nvSpPr>
        <p:spPr>
          <a:xfrm>
            <a:off x="2394693" y="4583366"/>
            <a:ext cx="210068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Presentador:</a:t>
            </a: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Enrique García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300" cy="4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243" name="Google Shape;243;p26"/>
          <p:cNvSpPr txBox="1"/>
          <p:nvPr/>
        </p:nvSpPr>
        <p:spPr>
          <a:xfrm>
            <a:off x="760275" y="1921863"/>
            <a:ext cx="5598300" cy="24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300" b="1"/>
              <a:t>Recursos y Capacidades Confirmadas</a:t>
            </a:r>
            <a:endParaRPr sz="1300" b="1"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AutoNum type="arabicPeriod"/>
            </a:pPr>
            <a:r>
              <a:rPr lang="es" b="1">
                <a:latin typeface="Calibri"/>
                <a:ea typeface="Calibri"/>
                <a:cs typeface="Calibri"/>
                <a:sym typeface="Calibri"/>
              </a:rPr>
              <a:t>Experiencia sectorial directa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: conocimiento especializado del equipo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 b="1">
                <a:latin typeface="Calibri"/>
                <a:ea typeface="Calibri"/>
                <a:cs typeface="Calibri"/>
                <a:sym typeface="Calibri"/>
              </a:rPr>
              <a:t>Datos reales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: acceso inmediato garantizado para el análisis.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 b="1">
                <a:latin typeface="Calibri"/>
                <a:ea typeface="Calibri"/>
                <a:cs typeface="Calibri"/>
                <a:sym typeface="Calibri"/>
              </a:rPr>
              <a:t>Stack tecnológico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: dominio de las herramientas por parte del equipo.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 b="1">
                <a:latin typeface="Calibri"/>
                <a:ea typeface="Calibri"/>
                <a:cs typeface="Calibri"/>
                <a:sym typeface="Calibri"/>
              </a:rPr>
              <a:t>Metodologías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: experiencia en PMI y Cascada.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 b="1">
                <a:latin typeface="Calibri"/>
                <a:ea typeface="Calibri"/>
                <a:cs typeface="Calibri"/>
                <a:sym typeface="Calibri"/>
              </a:rPr>
              <a:t>Cronograma</a:t>
            </a:r>
            <a:r>
              <a:rPr lang="es">
                <a:latin typeface="Calibri"/>
                <a:ea typeface="Calibri"/>
                <a:cs typeface="Calibri"/>
                <a:sym typeface="Calibri"/>
              </a:rPr>
              <a:t>: distribución del trabajo 70% análisis / 30% técnico.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6"/>
          <p:cNvSpPr txBox="1"/>
          <p:nvPr/>
        </p:nvSpPr>
        <p:spPr>
          <a:xfrm>
            <a:off x="2059425" y="1142126"/>
            <a:ext cx="30000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latin typeface="Calibri"/>
                <a:ea typeface="Calibri"/>
                <a:cs typeface="Calibri"/>
                <a:sym typeface="Calibri"/>
              </a:rPr>
              <a:t>Factibilidad Garantizada</a:t>
            </a:r>
            <a:endParaRPr sz="1600" b="1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26"/>
          <p:cNvSpPr txBox="1"/>
          <p:nvPr/>
        </p:nvSpPr>
        <p:spPr>
          <a:xfrm>
            <a:off x="2394693" y="4583366"/>
            <a:ext cx="21006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Presentador:</a:t>
            </a: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100">
                <a:solidFill>
                  <a:schemeClr val="dk1"/>
                </a:solidFill>
              </a:rPr>
              <a:t>Enrique García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5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251" name="Google Shape;251;p25"/>
          <p:cNvSpPr txBox="1"/>
          <p:nvPr/>
        </p:nvSpPr>
        <p:spPr>
          <a:xfrm>
            <a:off x="2394693" y="4583366"/>
            <a:ext cx="210068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Presentador:</a:t>
            </a: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Enrique García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25"/>
          <p:cNvSpPr txBox="1"/>
          <p:nvPr/>
        </p:nvSpPr>
        <p:spPr>
          <a:xfrm>
            <a:off x="1948862" y="2356200"/>
            <a:ext cx="299235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¿Preguntas sobre la propuesta?</a:t>
            </a:r>
            <a:endParaRPr sz="16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147" name="Google Shape;147;p4"/>
          <p:cNvSpPr txBox="1"/>
          <p:nvPr/>
        </p:nvSpPr>
        <p:spPr>
          <a:xfrm>
            <a:off x="1098873" y="1583569"/>
            <a:ext cx="5126700" cy="21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Objetivo del Proyecto APT</a:t>
            </a:r>
            <a:endParaRPr sz="1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Desarrollar  sistema CRM especializado para farmacias pequeñas mediante: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Análisis de viabilidad técnica y comercial (40%)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Gestión PMI y modelos financieros (30%)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MVP funcional de validación (30%)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2162206" y="1152712"/>
            <a:ext cx="3000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¿Qué Proponemos?</a:t>
            </a:r>
            <a:endParaRPr sz="16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2448033" y="4476952"/>
            <a:ext cx="30000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Presentador:</a:t>
            </a:r>
            <a:r>
              <a:rPr lang="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Enrique García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155" name="Google Shape;155;p5"/>
          <p:cNvSpPr txBox="1"/>
          <p:nvPr/>
        </p:nvSpPr>
        <p:spPr>
          <a:xfrm>
            <a:off x="995073" y="1622609"/>
            <a:ext cx="5695287" cy="2255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Farmacias Pequeñas </a:t>
            </a:r>
            <a:endParaRPr sz="1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AutoNum type="arabicPeriod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3,200 establecimientos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independientes Chile según la Asociación Gremial de Farmacias Independientes (AFFI).</a:t>
            </a:r>
            <a:endParaRPr/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AutoNum type="arabicPeriod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Márgenes operativos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reducidos (8-12%)</a:t>
            </a:r>
            <a:endParaRPr/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AutoNum type="arabicPeriod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Sistemas CRM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inadecuados o inexistentes</a:t>
            </a:r>
            <a:endParaRPr/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AutoNum type="arabicPeriod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Brechas tecnológicas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específicas del sector</a:t>
            </a:r>
            <a:endParaRPr/>
          </a:p>
        </p:txBody>
      </p:sp>
      <p:sp>
        <p:nvSpPr>
          <p:cNvPr id="156" name="Google Shape;156;p5"/>
          <p:cNvSpPr txBox="1"/>
          <p:nvPr/>
        </p:nvSpPr>
        <p:spPr>
          <a:xfrm>
            <a:off x="2463273" y="4522406"/>
            <a:ext cx="30000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Presentador:</a:t>
            </a:r>
            <a:r>
              <a:rPr lang="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Enrique García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5"/>
          <p:cNvSpPr txBox="1"/>
          <p:nvPr/>
        </p:nvSpPr>
        <p:spPr>
          <a:xfrm>
            <a:off x="1751026" y="1191752"/>
            <a:ext cx="418338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Problemática Sectorial Identificada</a:t>
            </a:r>
            <a:endParaRPr sz="16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163" name="Google Shape;163;p6"/>
          <p:cNvSpPr txBox="1"/>
          <p:nvPr/>
        </p:nvSpPr>
        <p:spPr>
          <a:xfrm>
            <a:off x="969408" y="1523549"/>
            <a:ext cx="5667688" cy="240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5+ Años Administrando Farmacias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Problemas críticos identificados:</a:t>
            </a:r>
            <a:endParaRPr/>
          </a:p>
          <a:p>
            <a:pPr marL="457200" marR="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Medicamentos crónicos: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Sin seguimiento automático</a:t>
            </a:r>
            <a:endParaRPr/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Demanda estacional: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Sin capacidad predictiva</a:t>
            </a:r>
            <a:endParaRPr/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Ofertas laboratorios: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Análisis manual ineficiente</a:t>
            </a:r>
            <a:endParaRPr/>
          </a:p>
          <a:p>
            <a:pPr marL="457200" marR="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Fidelización: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Estrategias genéricas inadecuadas</a:t>
            </a:r>
            <a:endParaRPr/>
          </a:p>
        </p:txBody>
      </p:sp>
      <p:sp>
        <p:nvSpPr>
          <p:cNvPr id="164" name="Google Shape;164;p6"/>
          <p:cNvSpPr txBox="1"/>
          <p:nvPr/>
        </p:nvSpPr>
        <p:spPr>
          <a:xfrm>
            <a:off x="1529689" y="1168112"/>
            <a:ext cx="402896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Problemas Validados con Experiencia Directa</a:t>
            </a:r>
            <a:endParaRPr/>
          </a:p>
        </p:txBody>
      </p:sp>
      <p:sp>
        <p:nvSpPr>
          <p:cNvPr id="165" name="Google Shape;165;p6"/>
          <p:cNvSpPr txBox="1"/>
          <p:nvPr/>
        </p:nvSpPr>
        <p:spPr>
          <a:xfrm>
            <a:off x="2432793" y="4530026"/>
            <a:ext cx="30000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Presentador:</a:t>
            </a:r>
            <a:r>
              <a:rPr lang="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Daniel Acevedo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171" name="Google Shape;171;p7"/>
          <p:cNvSpPr txBox="1"/>
          <p:nvPr/>
        </p:nvSpPr>
        <p:spPr>
          <a:xfrm>
            <a:off x="1007534" y="1785389"/>
            <a:ext cx="5073300" cy="19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Acceso Único y Validación Real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Recursos garantizados: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Datos históricos</a:t>
            </a:r>
            <a:r>
              <a:rPr lang="es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3+ años (2 farmacias)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Ofertas laboratorios</a:t>
            </a:r>
            <a:r>
              <a:rPr lang="es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semanales actuales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Validación continua</a:t>
            </a:r>
            <a:r>
              <a:rPr lang="es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usuarios finales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Experiencia farmacéutica</a:t>
            </a:r>
            <a:r>
              <a:rPr lang="es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Daniel + Bastian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7"/>
          <p:cNvSpPr txBox="1"/>
          <p:nvPr/>
        </p:nvSpPr>
        <p:spPr>
          <a:xfrm>
            <a:off x="2044173" y="1145092"/>
            <a:ext cx="3000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¿Por Qué Nuestro Equipo?</a:t>
            </a:r>
            <a:endParaRPr/>
          </a:p>
        </p:txBody>
      </p:sp>
      <p:sp>
        <p:nvSpPr>
          <p:cNvPr id="173" name="Google Shape;173;p7"/>
          <p:cNvSpPr txBox="1"/>
          <p:nvPr/>
        </p:nvSpPr>
        <p:spPr>
          <a:xfrm>
            <a:off x="2440413" y="4552886"/>
            <a:ext cx="30000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Presentador:</a:t>
            </a:r>
            <a:r>
              <a:rPr lang="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Daniel Acevedo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8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179" name="Google Shape;179;p8"/>
          <p:cNvSpPr txBox="1"/>
          <p:nvPr/>
        </p:nvSpPr>
        <p:spPr>
          <a:xfrm>
            <a:off x="938853" y="1614347"/>
            <a:ext cx="4768527" cy="2656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incluye nuestro proyecto?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 PMI 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cronograma/presupuesto/riesgos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MVP funcional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3 módulos Django/Angular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Validación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con datos reales 2 farmacias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¿Qué NO incluye nuestro proyecto?</a:t>
            </a:r>
            <a:endParaRPr sz="1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Sistema comercial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listo para venta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Integraciones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APIs laboratorios tiempo real</a:t>
            </a:r>
            <a:endParaRPr sz="1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8"/>
          <p:cNvSpPr txBox="1"/>
          <p:nvPr/>
        </p:nvSpPr>
        <p:spPr>
          <a:xfrm>
            <a:off x="2356231" y="1121934"/>
            <a:ext cx="3000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Alcances del Proyecto</a:t>
            </a:r>
            <a:endParaRPr/>
          </a:p>
        </p:txBody>
      </p:sp>
      <p:sp>
        <p:nvSpPr>
          <p:cNvPr id="181" name="Google Shape;181;p8"/>
          <p:cNvSpPr txBox="1"/>
          <p:nvPr/>
        </p:nvSpPr>
        <p:spPr>
          <a:xfrm>
            <a:off x="2448033" y="4547925"/>
            <a:ext cx="30000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Presentador:</a:t>
            </a:r>
            <a:r>
              <a:rPr lang="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Daniel Acevedo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187" name="Google Shape;187;p9"/>
          <p:cNvSpPr txBox="1"/>
          <p:nvPr/>
        </p:nvSpPr>
        <p:spPr>
          <a:xfrm>
            <a:off x="1136973" y="1675307"/>
            <a:ext cx="4341807" cy="228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 Competencias de Especialidad Aplicadas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Propuestas solución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informática integral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Gestión proyectos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informáticos PMI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Desarrollo software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sistematizado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Modelos de datos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escalables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Arquitectura sistémica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empresarial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Transformación datos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para decisiones</a:t>
            </a:r>
            <a:endParaRPr sz="2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9"/>
          <p:cNvSpPr txBox="1"/>
          <p:nvPr/>
        </p:nvSpPr>
        <p:spPr>
          <a:xfrm>
            <a:off x="1815573" y="1149737"/>
            <a:ext cx="3564147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Competencias del Perfil de Egreso</a:t>
            </a:r>
            <a:endParaRPr sz="1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9"/>
          <p:cNvSpPr txBox="1"/>
          <p:nvPr/>
        </p:nvSpPr>
        <p:spPr>
          <a:xfrm>
            <a:off x="2394693" y="4583366"/>
            <a:ext cx="210068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Presentador:</a:t>
            </a: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100">
                <a:solidFill>
                  <a:schemeClr val="dk1"/>
                </a:solidFill>
              </a:rPr>
              <a:t>Daniel Acevedo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195" name="Google Shape;195;p19"/>
          <p:cNvSpPr txBox="1"/>
          <p:nvPr/>
        </p:nvSpPr>
        <p:spPr>
          <a:xfrm>
            <a:off x="1136973" y="1682927"/>
            <a:ext cx="4341807" cy="2441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Stack Tecnológico Validado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Backend: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Python/Django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Frontend: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Angular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 Datos: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PostgreSQL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Análisis: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Google Colab + Pandas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Cloud: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GCP (herramientas gratuitas)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Stack conocido y probado</a:t>
            </a:r>
            <a:r>
              <a:rPr lang="e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por el equipo</a:t>
            </a:r>
            <a:endParaRPr sz="1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2059413" y="1142130"/>
            <a:ext cx="30000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Arquitectura</a:t>
            </a:r>
            <a:r>
              <a:rPr lang="e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Técnica</a:t>
            </a:r>
            <a:r>
              <a:rPr lang="e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97" name="Google Shape;197;p19"/>
          <p:cNvSpPr txBox="1"/>
          <p:nvPr/>
        </p:nvSpPr>
        <p:spPr>
          <a:xfrm>
            <a:off x="2394693" y="4583366"/>
            <a:ext cx="210068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Presentador:</a:t>
            </a: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Bastian Hartal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1279231" y="218310"/>
            <a:ext cx="3216150" cy="45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</a:pPr>
            <a:r>
              <a:rPr lang="es" sz="2000"/>
              <a:t>Proyecto CRM Farmacias</a:t>
            </a:r>
            <a:endParaRPr sz="2000"/>
          </a:p>
        </p:txBody>
      </p:sp>
      <p:sp>
        <p:nvSpPr>
          <p:cNvPr id="203" name="Google Shape;203;p20"/>
          <p:cNvSpPr txBox="1"/>
          <p:nvPr/>
        </p:nvSpPr>
        <p:spPr>
          <a:xfrm>
            <a:off x="765952" y="1321522"/>
            <a:ext cx="57942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3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Validación Técnica Planificada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eriod"/>
            </a:pPr>
            <a:r>
              <a:rPr lang="es" sz="13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Segmentación automática de clientes</a:t>
            </a:r>
            <a:r>
              <a:rPr lang="es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s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Identificar clientes frecuentes y enviarles ofertas personalizadas automáticamente.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eriod"/>
            </a:pPr>
            <a:r>
              <a:rPr lang="es" sz="13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Análisis estacional</a:t>
            </a:r>
            <a:r>
              <a:rPr lang="es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s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Usar datos históricos y del mercado actual para recomendar compras según la temporada y prevenir quiebres de stock.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eriod"/>
            </a:pPr>
            <a:r>
              <a:rPr lang="es" sz="13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Centralización de ofertas</a:t>
            </a:r>
            <a:r>
              <a:rPr lang="es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s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s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Reunir listas de precios de diferentes laboratorios para facilitar la compra y elegir el mejor proveedor.</a:t>
            </a:r>
            <a:endParaRPr/>
          </a:p>
          <a:p>
            <a:pPr marL="0" marR="0" lvl="1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3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MVP para demostrar</a:t>
            </a:r>
            <a:r>
              <a:rPr lang="es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factibilidad técnica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s" sz="13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Crear un prototipo que permita validar que la solución es técnicamente viable antes de escalarla.</a:t>
            </a:r>
            <a:endParaRPr/>
          </a:p>
        </p:txBody>
      </p:sp>
      <p:sp>
        <p:nvSpPr>
          <p:cNvPr id="204" name="Google Shape;204;p20"/>
          <p:cNvSpPr txBox="1"/>
          <p:nvPr/>
        </p:nvSpPr>
        <p:spPr>
          <a:xfrm>
            <a:off x="1945037" y="890670"/>
            <a:ext cx="30000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MVP - 3 Funcionalidades Core</a:t>
            </a:r>
            <a:endParaRPr/>
          </a:p>
        </p:txBody>
      </p:sp>
      <p:sp>
        <p:nvSpPr>
          <p:cNvPr id="205" name="Google Shape;205;p20"/>
          <p:cNvSpPr txBox="1"/>
          <p:nvPr/>
        </p:nvSpPr>
        <p:spPr>
          <a:xfrm>
            <a:off x="2394693" y="4583366"/>
            <a:ext cx="2100688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Presentador:</a:t>
            </a:r>
            <a:r>
              <a:rPr lang="e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Bastian Hartal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664</Words>
  <Application>Microsoft Office PowerPoint</Application>
  <PresentationFormat>Personalizado</PresentationFormat>
  <Paragraphs>133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15</vt:i4>
      </vt:variant>
    </vt:vector>
  </HeadingPairs>
  <TitlesOfParts>
    <vt:vector size="23" baseType="lpstr">
      <vt:lpstr>Roboto Condensed</vt:lpstr>
      <vt:lpstr>Franklin Gothic</vt:lpstr>
      <vt:lpstr>Calibri</vt:lpstr>
      <vt:lpstr>Roboto Mono</vt:lpstr>
      <vt:lpstr>Arial</vt:lpstr>
      <vt:lpstr>Bebas Neue</vt:lpstr>
      <vt:lpstr>Simple Light</vt:lpstr>
      <vt:lpstr>Tema de Office</vt:lpstr>
      <vt:lpstr>Presentación de PowerPoint</vt:lpstr>
      <vt:lpstr>Proyecto CRM Farmacias</vt:lpstr>
      <vt:lpstr>Proyecto CRM Farmacias</vt:lpstr>
      <vt:lpstr>Proyecto CRM Farmacias</vt:lpstr>
      <vt:lpstr>Proyecto CRM Farmacias</vt:lpstr>
      <vt:lpstr>Proyecto CRM Farmacias</vt:lpstr>
      <vt:lpstr>Proyecto CRM Farmacias</vt:lpstr>
      <vt:lpstr>Proyecto CRM Farmacias</vt:lpstr>
      <vt:lpstr>Proyecto CRM Farmacias</vt:lpstr>
      <vt:lpstr>Proyecto CRM Farmacias</vt:lpstr>
      <vt:lpstr>Proyecto CRM Farmacias</vt:lpstr>
      <vt:lpstr>Proyecto CRM Farmacias</vt:lpstr>
      <vt:lpstr>Proyecto CRM Farmacias</vt:lpstr>
      <vt:lpstr>Proyecto CRM Farmacias</vt:lpstr>
      <vt:lpstr>Proyecto CRM Farmacias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BASTIAN HARTAL</cp:lastModifiedBy>
  <cp:revision>1</cp:revision>
  <dcterms:modified xsi:type="dcterms:W3CDTF">2025-09-16T22:34:18Z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f49516a-7525-4936-8880-b1dc1e580865_Enabled">
    <vt:lpwstr>true</vt:lpwstr>
  </property>
  <property fmtid="{D5CDD505-2E9C-101B-9397-08002B2CF9AE}" pid="3" name="MSIP_Label_af49516a-7525-4936-8880-b1dc1e580865_SetDate">
    <vt:lpwstr>2022-10-11T17:07:11Z</vt:lpwstr>
  </property>
  <property fmtid="{D5CDD505-2E9C-101B-9397-08002B2CF9AE}" pid="4" name="MSIP_Label_af49516a-7525-4936-8880-b1dc1e580865_Method">
    <vt:lpwstr>Privileged</vt:lpwstr>
  </property>
  <property fmtid="{D5CDD505-2E9C-101B-9397-08002B2CF9AE}" pid="5" name="MSIP_Label_af49516a-7525-4936-8880-b1dc1e580865_Name">
    <vt:lpwstr>Non-visible label</vt:lpwstr>
  </property>
  <property fmtid="{D5CDD505-2E9C-101B-9397-08002B2CF9AE}" pid="6" name="MSIP_Label_af49516a-7525-4936-8880-b1dc1e580865_SiteId">
    <vt:lpwstr>3bea478c-1684-4a8c-8e85-045ec54ba430</vt:lpwstr>
  </property>
  <property fmtid="{D5CDD505-2E9C-101B-9397-08002B2CF9AE}" pid="7" name="MSIP_Label_af49516a-7525-4936-8880-b1dc1e580865_ActionId">
    <vt:lpwstr>15bef36e-c1cf-474d-aa70-06169529d7fd</vt:lpwstr>
  </property>
  <property fmtid="{D5CDD505-2E9C-101B-9397-08002B2CF9AE}" pid="8" name="MSIP_Label_af49516a-7525-4936-8880-b1dc1e580865_ContentBits">
    <vt:lpwstr>0</vt:lpwstr>
  </property>
</Properties>
</file>